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>
      <p:cViewPr varScale="1">
        <p:scale>
          <a:sx n="146" d="100"/>
          <a:sy n="146" d="100"/>
        </p:scale>
        <p:origin x="6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be4c8eb21_9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be4c8eb21_9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6f6ac50e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6f6ac50e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be4c8eb21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be4c8eb21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be4c8eb21_9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be4c8eb21_9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6f6ac50e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6f6ac50e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6f6ac50e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6f6ac50e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be4c8eb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be4c8eb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616334a4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616334a4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6f6ac50e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6f6ac50e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6157fda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6157fda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6f6ac50e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6f6ac50e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616334a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616334a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76776f037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76776f037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70750ef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70750ef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624aefb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624aefb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76776f03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76776f03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624aefb5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624aefb5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624aefb5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624aefb5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624aefb5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624aefb5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6f6e6689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6f6e6689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76776f03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76776f03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be4c8eb21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be4c8eb21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76776f037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76776f037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6f6e6689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6f6e6689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6f6e668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6f6e6689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76776f0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76776f0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76776f037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76776f037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76776f03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76776f03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6f6ac50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6f6ac50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be4c8eb21_9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be4c8eb21_9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af62e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af62e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be4c8eb21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be4c8eb21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be4c8eb21_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be4c8eb21_9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be4c8eb21_9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be4c8eb21_9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ndon9838/Heston-Implementation-for-Zynq-with-Vivado-HL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kl-ms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ukl-msd/finance.zynqpricer.hl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Final Presentation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  <a:hlinkClick r:id="rId3"/>
              </a:rPr>
              <a:t>Heston Implementation for Zynq with Vivado HLS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Group 14: 陳柏帆 張問寬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900">
                <a:latin typeface="Georgia"/>
                <a:ea typeface="Georgia"/>
                <a:cs typeface="Georgia"/>
                <a:sym typeface="Georgia"/>
              </a:rPr>
              <a:t>Heston model - implementation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After</a:t>
            </a:r>
            <a:r>
              <a:rPr lang="zh-TW" sz="2000" b="1">
                <a:solidFill>
                  <a:schemeClr val="dk1"/>
                </a:solidFill>
              </a:rPr>
              <a:t> repeating (1) and (2) for a given step count</a:t>
            </a:r>
            <a:r>
              <a:rPr lang="zh-TW" sz="2000">
                <a:solidFill>
                  <a:schemeClr val="dk1"/>
                </a:solidFill>
              </a:rPr>
              <a:t>, we have the final price of the asset for </a:t>
            </a:r>
            <a:r>
              <a:rPr lang="zh-TW" sz="2000" b="1">
                <a:solidFill>
                  <a:schemeClr val="dk1"/>
                </a:solidFill>
              </a:rPr>
              <a:t>1 simulation path</a:t>
            </a:r>
            <a:r>
              <a:rPr lang="zh-TW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The price we have, however, is </a:t>
            </a:r>
            <a:r>
              <a:rPr lang="zh-TW" sz="2000" b="1">
                <a:solidFill>
                  <a:schemeClr val="dk1"/>
                </a:solidFill>
              </a:rPr>
              <a:t>not accurate</a:t>
            </a:r>
            <a:r>
              <a:rPr lang="zh-TW" sz="2000">
                <a:solidFill>
                  <a:schemeClr val="dk1"/>
                </a:solidFill>
              </a:rPr>
              <a:t>, for the RNG differs each time. We need </a:t>
            </a:r>
            <a:r>
              <a:rPr lang="zh-TW" sz="2000" b="1">
                <a:solidFill>
                  <a:schemeClr val="dk1"/>
                </a:solidFill>
              </a:rPr>
              <a:t>multiple simulation paths</a:t>
            </a:r>
            <a:r>
              <a:rPr lang="zh-TW" sz="2000">
                <a:solidFill>
                  <a:schemeClr val="dk1"/>
                </a:solidFill>
              </a:rPr>
              <a:t> to get an average price close to the answer.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Different simulations are not correlated, and thus FPGA can be used to do multiple simulations at the same time.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System Introduction</a:t>
            </a:r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System Introduction</a:t>
            </a:r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HLS code from </a:t>
            </a:r>
            <a:r>
              <a:rPr lang="zh-TW" b="1">
                <a:solidFill>
                  <a:srgbClr val="000000"/>
                </a:solidFill>
                <a:highlight>
                  <a:srgbClr val="FAFBFC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tukl-msd</a:t>
            </a:r>
            <a:r>
              <a:rPr lang="zh-TW" b="1">
                <a:solidFill>
                  <a:srgbClr val="000000"/>
                </a:solidFill>
                <a:highlight>
                  <a:srgbClr val="FAFBFC"/>
                </a:highlight>
              </a:rPr>
              <a:t>/</a:t>
            </a:r>
            <a:r>
              <a:rPr lang="zh-TW" b="1">
                <a:solidFill>
                  <a:srgbClr val="000000"/>
                </a:solidFill>
                <a:highlight>
                  <a:srgbClr val="FAFBFC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finance.zynqpricer.hls</a:t>
            </a:r>
            <a:endParaRPr b="1">
              <a:solidFill>
                <a:srgbClr val="000000"/>
              </a:solidFill>
              <a:highlight>
                <a:srgbClr val="FAFBFC"/>
              </a:highlight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system flow (SW/HW Partition)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25" name="Google Shape;125;p24"/>
          <p:cNvCxnSpPr/>
          <p:nvPr/>
        </p:nvCxnSpPr>
        <p:spPr>
          <a:xfrm>
            <a:off x="1878950" y="2431275"/>
            <a:ext cx="0" cy="2057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4"/>
          <p:cNvSpPr txBox="1"/>
          <p:nvPr/>
        </p:nvSpPr>
        <p:spPr>
          <a:xfrm>
            <a:off x="622525" y="2031075"/>
            <a:ext cx="10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SW(Pynq)</a:t>
            </a:r>
            <a:endParaRPr/>
          </a:p>
        </p:txBody>
      </p:sp>
      <p:sp>
        <p:nvSpPr>
          <p:cNvPr id="127" name="Google Shape;127;p24"/>
          <p:cNvSpPr txBox="1"/>
          <p:nvPr/>
        </p:nvSpPr>
        <p:spPr>
          <a:xfrm>
            <a:off x="2799675" y="1996250"/>
            <a:ext cx="18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HW(Heston Engine)</a:t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503725" y="2505275"/>
            <a:ext cx="1176600" cy="821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Mersenne Twister</a:t>
            </a:r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3983700" y="2505275"/>
            <a:ext cx="1176600" cy="8214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ICDF</a:t>
            </a:r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5463675" y="2505275"/>
            <a:ext cx="1176600" cy="821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Antithetic</a:t>
            </a:r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6943650" y="2505275"/>
            <a:ext cx="1176600" cy="821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Heston</a:t>
            </a:r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606850" y="2508322"/>
            <a:ext cx="1021200" cy="82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Argument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Passing</a:t>
            </a:r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1332075" y="3326675"/>
            <a:ext cx="1739100" cy="728100"/>
          </a:xfrm>
          <a:prstGeom prst="curvedUpArrow">
            <a:avLst>
              <a:gd name="adj1" fmla="val 25000"/>
              <a:gd name="adj2" fmla="val 38178"/>
              <a:gd name="adj3" fmla="val 25000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1009400" y="3326675"/>
            <a:ext cx="6598500" cy="728100"/>
          </a:xfrm>
          <a:prstGeom prst="curvedUpArrow">
            <a:avLst>
              <a:gd name="adj1" fmla="val 25000"/>
              <a:gd name="adj2" fmla="val 38178"/>
              <a:gd name="adj3" fmla="val 25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3715150" y="2853125"/>
            <a:ext cx="268500" cy="17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5177738" y="2853125"/>
            <a:ext cx="268500" cy="17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6657700" y="2853125"/>
            <a:ext cx="268500" cy="17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606850" y="4144447"/>
            <a:ext cx="1021200" cy="82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Price Output Receiving</a:t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 rot="-269488">
            <a:off x="1700918" y="4226384"/>
            <a:ext cx="6026006" cy="17756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7644950" y="3345125"/>
            <a:ext cx="66600" cy="79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Block Diagram of the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03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Supports up to 6 engines.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l="40311" t="18566" r="16514" b="27650"/>
          <a:stretch/>
        </p:blipFill>
        <p:spPr>
          <a:xfrm>
            <a:off x="2078062" y="1606000"/>
            <a:ext cx="4987877" cy="34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 &amp; Complexity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26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Spec</a:t>
            </a:r>
            <a:endParaRPr sz="20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1.04e+07 steps/seconds, CPU computation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5.78e+08 steps/seconds </a:t>
            </a:r>
            <a:r>
              <a:rPr lang="zh-TW" sz="1800">
                <a:solidFill>
                  <a:srgbClr val="202124"/>
                </a:solidFill>
                <a:highlight>
                  <a:srgbClr val="FFFFFF"/>
                </a:highlight>
              </a:rPr>
              <a:t>≌ 6 engines*100MHz</a:t>
            </a:r>
            <a:r>
              <a:rPr lang="zh-TW" sz="1800">
                <a:solidFill>
                  <a:schemeClr val="dk1"/>
                </a:solidFill>
              </a:rPr>
              <a:t>, FPGA accelerated</a:t>
            </a:r>
            <a:endParaRPr sz="18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Computation Complexity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O(simulation_count * step_count_per_simulation)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System Introduction - Summery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6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Mersenne twister and ICDF generate a gaussian random number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Antithetic adds in a negative version of each input random number, and thus doubles the data rate. This helps the simulation to converge faster.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Using the generated random numbers, heston module estimates the final price.  </a:t>
            </a:r>
            <a:endParaRPr sz="20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2000">
                <a:solidFill>
                  <a:schemeClr val="dk1"/>
                </a:solidFill>
              </a:rPr>
              <a:t>Parameters are initialized through axilite.</a:t>
            </a:r>
            <a:endParaRPr sz="20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2000">
                <a:solidFill>
                  <a:schemeClr val="dk1"/>
                </a:solidFill>
              </a:rPr>
              <a:t>Each engine does 10000 simulations and returns 10000 final prices through AXI stream.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Use multiple engines to do parellel computation.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highlight>
                  <a:srgbClr val="FFFFFF"/>
                </a:highlight>
              </a:rPr>
              <a:t>µ-archi. &amp; </a:t>
            </a:r>
            <a:r>
              <a:rPr lang="zh-TW"/>
              <a:t>Optimization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highlight>
                  <a:srgbClr val="FFFFFF"/>
                </a:highlight>
              </a:rPr>
              <a:t>µ-archi</a:t>
            </a:r>
            <a:r>
              <a:rPr lang="zh-TW" sz="5200">
                <a:highlight>
                  <a:srgbClr val="FFFFFF"/>
                </a:highlight>
              </a:rPr>
              <a:t>.</a:t>
            </a:r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Purposed of Pragma used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System Level: Non-blocing Access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Module Level: Mersenne Twister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Module Level: ICDF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Module Level: Heston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Analyze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Scheduling of buffer transfer, kernel execution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throughput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 Design: Non-Blocking Access</a:t>
            </a:r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1"/>
          </p:nvPr>
        </p:nvSpPr>
        <p:spPr>
          <a:xfrm>
            <a:off x="311700" y="764650"/>
            <a:ext cx="8520600" cy="31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/>
              <a:t>Four modules can operate at the same time. The idea is similar to dataflow between functions, but between ip blocks. Blocking access like AXIS or AXI master are not suitable.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Ap_fifo enables non-blocking access. RNG can output numbers to fifo, and Heston module can retrieve data from fifo without communication through any protocols. 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/>
              <a:t>Antithetic doubles the data rate, fifo should be full the whole time, so empty is not an issue. 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/>
              <a:t>The order of RNs does not matter. Excessive numbers can be dropped, so full is also not an issue.</a:t>
            </a:r>
            <a:endParaRPr sz="1800"/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l="6733" t="50893" r="56126" b="39477"/>
          <a:stretch/>
        </p:blipFill>
        <p:spPr>
          <a:xfrm>
            <a:off x="836425" y="3947825"/>
            <a:ext cx="7471152" cy="10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Project Introduction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Motivation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Random Number Generator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Heston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System  Introduction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Code Base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Block Diagram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Target Performance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Computation Complexity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rgbClr val="666666"/>
                </a:solidFill>
                <a:highlight>
                  <a:srgbClr val="FFFFFF"/>
                </a:highlight>
              </a:rPr>
              <a:t>μ-archi. &amp;</a:t>
            </a:r>
            <a:r>
              <a:rPr lang="zh-TW"/>
              <a:t> Optimization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Mersenne Twister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ICDF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Heston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Implementation on Zynq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Mersenne Twister</a:t>
            </a:r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311700" y="10534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 two 1D arrays to store intermediate products.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Arrays are accessed sequentially. In each iteration, only one element from each array is used.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 loop dependency=False to enable more efficient pipeline, although the improvement is minor.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l="27968" t="35963" r="43249" b="55508"/>
          <a:stretch/>
        </p:blipFill>
        <p:spPr>
          <a:xfrm>
            <a:off x="4921199" y="3832925"/>
            <a:ext cx="4170149" cy="6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 rotWithShape="1">
          <a:blip r:embed="rId4">
            <a:alphaModFix/>
          </a:blip>
          <a:srcRect l="20379" t="26189" r="2714" b="52491"/>
          <a:stretch/>
        </p:blipFill>
        <p:spPr>
          <a:xfrm>
            <a:off x="35375" y="3832925"/>
            <a:ext cx="4457227" cy="69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>
            <a:off x="4520900" y="4181300"/>
            <a:ext cx="363000" cy="13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 rotWithShape="1">
          <a:blip r:embed="rId5">
            <a:alphaModFix/>
          </a:blip>
          <a:srcRect l="28770" t="47066" r="54537" b="50308"/>
          <a:stretch/>
        </p:blipFill>
        <p:spPr>
          <a:xfrm>
            <a:off x="2133013" y="3056375"/>
            <a:ext cx="4877976" cy="4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ICDF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Using 2 ap_fixed to represent coeff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Requires 5 BRAM to accomodate them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625" y="827900"/>
            <a:ext cx="3162150" cy="29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25" y="4379850"/>
            <a:ext cx="7715325" cy="51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33"/>
          <p:cNvGrpSpPr/>
          <p:nvPr/>
        </p:nvGrpSpPr>
        <p:grpSpPr>
          <a:xfrm>
            <a:off x="510150" y="1919388"/>
            <a:ext cx="3582900" cy="949200"/>
            <a:chOff x="352225" y="2348700"/>
            <a:chExt cx="3582900" cy="949200"/>
          </a:xfrm>
        </p:grpSpPr>
        <p:pic>
          <p:nvPicPr>
            <p:cNvPr id="205" name="Google Shape;205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2225" y="2348700"/>
              <a:ext cx="3582900" cy="94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33"/>
            <p:cNvSpPr/>
            <p:nvPr/>
          </p:nvSpPr>
          <p:spPr>
            <a:xfrm>
              <a:off x="1705675" y="2580025"/>
              <a:ext cx="661800" cy="510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7" name="Google Shape;20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425" y="2813150"/>
            <a:ext cx="2946450" cy="14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ICDF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Read Port of BRAM is 72 bit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Using DATA_PACK to pack them into the same BRAM line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Reduced BRAM by 20%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50" y="2376588"/>
            <a:ext cx="3582900" cy="94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4"/>
          <p:cNvGrpSpPr/>
          <p:nvPr/>
        </p:nvGrpSpPr>
        <p:grpSpPr>
          <a:xfrm>
            <a:off x="4307625" y="2031100"/>
            <a:ext cx="5399150" cy="1865150"/>
            <a:chOff x="4307625" y="2031100"/>
            <a:chExt cx="5399150" cy="1865150"/>
          </a:xfrm>
        </p:grpSpPr>
        <p:pic>
          <p:nvPicPr>
            <p:cNvPr id="216" name="Google Shape;21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7625" y="2031100"/>
              <a:ext cx="5399150" cy="186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34"/>
            <p:cNvSpPr/>
            <p:nvPr/>
          </p:nvSpPr>
          <p:spPr>
            <a:xfrm>
              <a:off x="4570775" y="2610100"/>
              <a:ext cx="2992800" cy="1977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8" name="Google Shape;2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750" y="4206651"/>
            <a:ext cx="6639150" cy="7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0225" y="3710150"/>
            <a:ext cx="2778775" cy="13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/>
          <p:nvPr/>
        </p:nvSpPr>
        <p:spPr>
          <a:xfrm>
            <a:off x="1848650" y="2527400"/>
            <a:ext cx="375900" cy="7293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Heston</a:t>
            </a:r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DSP Util. keeps us from adding one more engine</a:t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00" y="2187700"/>
            <a:ext cx="5275899" cy="27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/>
          <p:nvPr/>
        </p:nvSpPr>
        <p:spPr>
          <a:xfrm>
            <a:off x="2984025" y="2188925"/>
            <a:ext cx="775500" cy="275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4">
            <a:alphaModFix/>
          </a:blip>
          <a:srcRect l="25333" t="25190" r="53841" b="52480"/>
          <a:stretch/>
        </p:blipFill>
        <p:spPr>
          <a:xfrm>
            <a:off x="775475" y="1017725"/>
            <a:ext cx="5275901" cy="3181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l="25333" t="25190" r="53841" b="52480"/>
          <a:stretch/>
        </p:blipFill>
        <p:spPr>
          <a:xfrm>
            <a:off x="775475" y="1703525"/>
            <a:ext cx="5275901" cy="3181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Heston</a:t>
            </a:r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DSP Util. keeps us from adding one more engine</a:t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3111650" y="1766850"/>
            <a:ext cx="775500" cy="2895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Heston</a:t>
            </a:r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body" idx="1"/>
          </p:nvPr>
        </p:nvSpPr>
        <p:spPr>
          <a:xfrm>
            <a:off x="311700" y="947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Analyze DSP Usage in Heston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Floating Point Add/Sub takes 2 DSP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Floating Point Mul takes 3 DSP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8075"/>
            <a:ext cx="4651101" cy="29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Heston</a:t>
            </a:r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Analyze DSP Usage in Heston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Manipulate Directives to specify not to use DSP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Reduced by 8.6% </a:t>
            </a:r>
            <a:endParaRPr/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43513"/>
            <a:ext cx="8061624" cy="7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 rotWithShape="1">
          <a:blip r:embed="rId4">
            <a:alphaModFix/>
          </a:blip>
          <a:srcRect l="3515" t="47794" r="60968" b="48904"/>
          <a:stretch/>
        </p:blipFill>
        <p:spPr>
          <a:xfrm>
            <a:off x="311697" y="2402200"/>
            <a:ext cx="8389099" cy="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Heston</a:t>
            </a:r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Analyze DSP Usage in Heston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DSP Util. Reduced by 8.6%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However, once LUT Utll. &gt; 90%, congestion will happen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Still not enough to add one more engine </a:t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 rotWithShape="1">
          <a:blip r:embed="rId3">
            <a:alphaModFix/>
          </a:blip>
          <a:srcRect l="25775" t="40505" r="53926" b="39275"/>
          <a:stretch/>
        </p:blipFill>
        <p:spPr>
          <a:xfrm>
            <a:off x="4124851" y="2288500"/>
            <a:ext cx="5095349" cy="28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“crippled” version of Heston engine</a:t>
            </a:r>
            <a:endParaRPr/>
          </a:p>
        </p:txBody>
      </p:sp>
      <p:sp>
        <p:nvSpPr>
          <p:cNvPr id="265" name="Google Shape;26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Loosen II limitation can significantly reduce resource usage.</a:t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00" y="1707950"/>
            <a:ext cx="4846751" cy="31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“crippled” version of Heston engine</a:t>
            </a:r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Setting II=2 can significantly reduce resource usage. </a:t>
            </a:r>
            <a:endParaRPr/>
          </a:p>
        </p:txBody>
      </p:sp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 l="24990" t="15086" r="55666" b="76888"/>
          <a:stretch/>
        </p:blipFill>
        <p:spPr>
          <a:xfrm>
            <a:off x="311700" y="1960400"/>
            <a:ext cx="3703877" cy="86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 rotWithShape="1">
          <a:blip r:embed="rId4">
            <a:alphaModFix/>
          </a:blip>
          <a:srcRect l="25224" t="14441" r="55896" b="76067"/>
          <a:stretch/>
        </p:blipFill>
        <p:spPr>
          <a:xfrm>
            <a:off x="311700" y="3020661"/>
            <a:ext cx="3802723" cy="10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Introduction to the 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Motivation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Random Number Generator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Heston Model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Block Diagram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Optimization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Mersenne Twister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ICDF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Heston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Implementation on Zynq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“crippled” version of Heston engine</a:t>
            </a:r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33*6+19=217 DSP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Implemented on Pynq</a:t>
            </a:r>
            <a:endParaRPr/>
          </a:p>
        </p:txBody>
      </p:sp>
      <p:pic>
        <p:nvPicPr>
          <p:cNvPr id="281" name="Google Shape;281;p42"/>
          <p:cNvPicPr preferRelativeResize="0"/>
          <p:nvPr/>
        </p:nvPicPr>
        <p:blipFill rotWithShape="1">
          <a:blip r:embed="rId3">
            <a:alphaModFix/>
          </a:blip>
          <a:srcRect l="25724" t="40368" r="54236" b="39274"/>
          <a:stretch/>
        </p:blipFill>
        <p:spPr>
          <a:xfrm>
            <a:off x="228600" y="1895975"/>
            <a:ext cx="3739277" cy="21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2"/>
          <p:cNvPicPr preferRelativeResize="0"/>
          <p:nvPr/>
        </p:nvPicPr>
        <p:blipFill rotWithShape="1">
          <a:blip r:embed="rId4">
            <a:alphaModFix/>
          </a:blip>
          <a:srcRect l="25681" t="34583" r="54356" b="45130"/>
          <a:stretch/>
        </p:blipFill>
        <p:spPr>
          <a:xfrm>
            <a:off x="4457850" y="1865850"/>
            <a:ext cx="3802723" cy="21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5">
            <a:alphaModFix/>
          </a:blip>
          <a:srcRect l="16101" t="68320" r="15089" b="16984"/>
          <a:stretch/>
        </p:blipFill>
        <p:spPr>
          <a:xfrm>
            <a:off x="215950" y="4049300"/>
            <a:ext cx="8243352" cy="990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Improvement</a:t>
            </a:r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Original implementation: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(2560000 steps_per_trigger * 6 eng_triggers)/0.0266 seconds=5.78e+08 steps/seconds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Improved implementation: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(2560000 steps_per_trigger * 13 eng_triggers)/0.0531 seconds=6.26e+08 steps/seconds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8.3% performance improvement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l="26151" t="69463" r="55124" b="28610"/>
          <a:stretch/>
        </p:blipFill>
        <p:spPr>
          <a:xfrm>
            <a:off x="1048110" y="3111425"/>
            <a:ext cx="6359352" cy="3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 rotWithShape="1">
          <a:blip r:embed="rId4">
            <a:alphaModFix/>
          </a:blip>
          <a:srcRect l="26032" t="66362" r="55321" b="31711"/>
          <a:stretch/>
        </p:blipFill>
        <p:spPr>
          <a:xfrm>
            <a:off x="1004650" y="1979700"/>
            <a:ext cx="6333077" cy="36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Analysis</a:t>
            </a:r>
            <a:endParaRPr/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347075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Scheduling (Before)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Throughput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(10000 simulations_per_trigger * 6 triggers) / 0.0266 seconds</a:t>
            </a:r>
            <a:endParaRPr sz="18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=2.26e+06 simulations/sec</a:t>
            </a:r>
            <a:endParaRPr sz="18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98" name="Google Shape;298;p44"/>
          <p:cNvSpPr/>
          <p:nvPr/>
        </p:nvSpPr>
        <p:spPr>
          <a:xfrm>
            <a:off x="311700" y="1618550"/>
            <a:ext cx="1238100" cy="54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Host(SW)</a:t>
            </a:r>
            <a:endParaRPr/>
          </a:p>
        </p:txBody>
      </p:sp>
      <p:sp>
        <p:nvSpPr>
          <p:cNvPr id="299" name="Google Shape;299;p44"/>
          <p:cNvSpPr/>
          <p:nvPr/>
        </p:nvSpPr>
        <p:spPr>
          <a:xfrm>
            <a:off x="311700" y="2159142"/>
            <a:ext cx="1238100" cy="54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normal_eng</a:t>
            </a:r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1556500" y="1618525"/>
            <a:ext cx="1047000" cy="54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initialize all engs</a:t>
            </a:r>
            <a:endParaRPr/>
          </a:p>
        </p:txBody>
      </p:sp>
      <p:sp>
        <p:nvSpPr>
          <p:cNvPr id="301" name="Google Shape;301;p44"/>
          <p:cNvSpPr/>
          <p:nvPr/>
        </p:nvSpPr>
        <p:spPr>
          <a:xfrm>
            <a:off x="3636525" y="1618525"/>
            <a:ext cx="1047000" cy="54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retrieve data from normal engs</a:t>
            </a:r>
            <a:endParaRPr sz="1200"/>
          </a:p>
        </p:txBody>
      </p:sp>
      <p:sp>
        <p:nvSpPr>
          <p:cNvPr id="302" name="Google Shape;302;p44"/>
          <p:cNvSpPr/>
          <p:nvPr/>
        </p:nvSpPr>
        <p:spPr>
          <a:xfrm>
            <a:off x="2603500" y="2159150"/>
            <a:ext cx="1047000" cy="54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compute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Analysis</a:t>
            </a:r>
            <a:endParaRPr/>
          </a:p>
        </p:txBody>
      </p:sp>
      <p:sp>
        <p:nvSpPr>
          <p:cNvPr id="308" name="Google Shape;308;p45"/>
          <p:cNvSpPr txBox="1">
            <a:spLocks noGrp="1"/>
          </p:cNvSpPr>
          <p:nvPr>
            <p:ph type="body" idx="1"/>
          </p:nvPr>
        </p:nvSpPr>
        <p:spPr>
          <a:xfrm>
            <a:off x="347075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Scheduling (After)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Throughput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(10000 simulations_per_trigger * 13 triggers) / 0.0531 seconds</a:t>
            </a:r>
            <a:endParaRPr sz="18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=2.45e+06 simulations/sec</a:t>
            </a:r>
            <a:endParaRPr sz="18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9" name="Google Shape;309;p45"/>
          <p:cNvSpPr/>
          <p:nvPr/>
        </p:nvSpPr>
        <p:spPr>
          <a:xfrm>
            <a:off x="311700" y="1618550"/>
            <a:ext cx="1238100" cy="54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Host(SW)</a:t>
            </a:r>
            <a:endParaRPr/>
          </a:p>
        </p:txBody>
      </p:sp>
      <p:sp>
        <p:nvSpPr>
          <p:cNvPr id="310" name="Google Shape;310;p45"/>
          <p:cNvSpPr/>
          <p:nvPr/>
        </p:nvSpPr>
        <p:spPr>
          <a:xfrm>
            <a:off x="311700" y="2159142"/>
            <a:ext cx="1238100" cy="54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normal_eng</a:t>
            </a:r>
            <a:endParaRPr/>
          </a:p>
        </p:txBody>
      </p:sp>
      <p:sp>
        <p:nvSpPr>
          <p:cNvPr id="311" name="Google Shape;311;p45"/>
          <p:cNvSpPr/>
          <p:nvPr/>
        </p:nvSpPr>
        <p:spPr>
          <a:xfrm>
            <a:off x="311700" y="2699733"/>
            <a:ext cx="1238100" cy="54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crippled_</a:t>
            </a:r>
            <a:r>
              <a:rPr lang="zh-TW"/>
              <a:t>eng</a:t>
            </a:r>
            <a:endParaRPr/>
          </a:p>
        </p:txBody>
      </p:sp>
      <p:sp>
        <p:nvSpPr>
          <p:cNvPr id="312" name="Google Shape;312;p45"/>
          <p:cNvSpPr/>
          <p:nvPr/>
        </p:nvSpPr>
        <p:spPr>
          <a:xfrm>
            <a:off x="1556500" y="1618525"/>
            <a:ext cx="1047000" cy="54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initialize all engs</a:t>
            </a:r>
            <a:endParaRPr/>
          </a:p>
        </p:txBody>
      </p:sp>
      <p:sp>
        <p:nvSpPr>
          <p:cNvPr id="313" name="Google Shape;313;p45"/>
          <p:cNvSpPr/>
          <p:nvPr/>
        </p:nvSpPr>
        <p:spPr>
          <a:xfrm>
            <a:off x="3636525" y="1618525"/>
            <a:ext cx="1047000" cy="54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retrieve data from normal engs</a:t>
            </a:r>
            <a:endParaRPr sz="1200"/>
          </a:p>
        </p:txBody>
      </p:sp>
      <p:sp>
        <p:nvSpPr>
          <p:cNvPr id="314" name="Google Shape;314;p45"/>
          <p:cNvSpPr/>
          <p:nvPr/>
        </p:nvSpPr>
        <p:spPr>
          <a:xfrm>
            <a:off x="4683525" y="1618550"/>
            <a:ext cx="1047000" cy="54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re-trigger normal engs</a:t>
            </a:r>
            <a:endParaRPr sz="1200"/>
          </a:p>
        </p:txBody>
      </p:sp>
      <p:sp>
        <p:nvSpPr>
          <p:cNvPr id="315" name="Google Shape;315;p45"/>
          <p:cNvSpPr/>
          <p:nvPr/>
        </p:nvSpPr>
        <p:spPr>
          <a:xfrm>
            <a:off x="6763550" y="1618550"/>
            <a:ext cx="1047000" cy="54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retrieve data from all engs</a:t>
            </a:r>
            <a:endParaRPr sz="1200"/>
          </a:p>
        </p:txBody>
      </p:sp>
      <p:sp>
        <p:nvSpPr>
          <p:cNvPr id="316" name="Google Shape;316;p45"/>
          <p:cNvSpPr/>
          <p:nvPr/>
        </p:nvSpPr>
        <p:spPr>
          <a:xfrm>
            <a:off x="2603500" y="2159150"/>
            <a:ext cx="1047000" cy="54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compute</a:t>
            </a:r>
            <a:endParaRPr/>
          </a:p>
        </p:txBody>
      </p:sp>
      <p:sp>
        <p:nvSpPr>
          <p:cNvPr id="317" name="Google Shape;317;p45"/>
          <p:cNvSpPr/>
          <p:nvPr/>
        </p:nvSpPr>
        <p:spPr>
          <a:xfrm>
            <a:off x="5723538" y="2159150"/>
            <a:ext cx="1047000" cy="54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compute</a:t>
            </a:r>
            <a:endParaRPr/>
          </a:p>
        </p:txBody>
      </p:sp>
      <p:sp>
        <p:nvSpPr>
          <p:cNvPr id="318" name="Google Shape;318;p45"/>
          <p:cNvSpPr/>
          <p:nvPr/>
        </p:nvSpPr>
        <p:spPr>
          <a:xfrm>
            <a:off x="2603500" y="2699775"/>
            <a:ext cx="4068300" cy="54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compute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 for Listening!</a:t>
            </a:r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Introduction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Motivation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/>
              <a:t>To determine the pricing of an option, financial institutes need to estimate the price of the asset after a certain period.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Several mathematical models are presented, but few have closed form solutions.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Numerical methods are more common but computationally expensive. This work aims to accelerate the computation of the numerical solution of Heston model.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900">
                <a:latin typeface="Georgia"/>
                <a:ea typeface="Georgia"/>
                <a:cs typeface="Georgia"/>
                <a:sym typeface="Georgia"/>
              </a:rPr>
              <a:t>Random number generator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39700" cy="3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Char char="●"/>
            </a:pPr>
            <a:r>
              <a:rPr lang="zh-TW" sz="2000">
                <a:solidFill>
                  <a:srgbClr val="202122"/>
                </a:solidFill>
                <a:highlight>
                  <a:schemeClr val="lt1"/>
                </a:highlight>
              </a:rPr>
              <a:t>Normal distribution is preferred, but uniform distribution is easier to generate, i.e. Mersenne twister.</a:t>
            </a:r>
            <a:endParaRPr sz="20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Char char="●"/>
            </a:pPr>
            <a:r>
              <a:rPr lang="zh-TW" sz="2000">
                <a:solidFill>
                  <a:srgbClr val="202122"/>
                </a:solidFill>
                <a:highlight>
                  <a:schemeClr val="lt1"/>
                </a:highlight>
              </a:rPr>
              <a:t>Use the inverse CDF to map uniform distribution to normal distribution.</a:t>
            </a:r>
            <a:endParaRPr sz="20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Char char="●"/>
            </a:pPr>
            <a:r>
              <a:rPr lang="zh-TW" sz="2000">
                <a:solidFill>
                  <a:srgbClr val="202122"/>
                </a:solidFill>
                <a:highlight>
                  <a:schemeClr val="lt1"/>
                </a:highlight>
              </a:rPr>
              <a:t>In practice, inverse CDF is divided into segments, and we use polynomial to approximate each segment. </a:t>
            </a:r>
            <a:endParaRPr sz="20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02122"/>
              </a:solidFill>
              <a:highlight>
                <a:schemeClr val="lt1"/>
              </a:highlight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825" y="1122025"/>
            <a:ext cx="36385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900">
                <a:latin typeface="Georgia"/>
                <a:ea typeface="Georgia"/>
                <a:cs typeface="Georgia"/>
                <a:sym typeface="Georgia"/>
              </a:rPr>
              <a:t>Heston model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In finance, the Heston model, named after Steven Heston, is a mathematical model </a:t>
            </a:r>
            <a:r>
              <a:rPr lang="zh-TW" sz="2000" b="1">
                <a:solidFill>
                  <a:schemeClr val="dk1"/>
                </a:solidFill>
              </a:rPr>
              <a:t>describing the evolution of the volatility of an underlying asset</a:t>
            </a:r>
            <a:r>
              <a:rPr lang="zh-TW" sz="2000">
                <a:solidFill>
                  <a:schemeClr val="dk1"/>
                </a:solidFill>
              </a:rPr>
              <a:t>.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It is a stochastic volatility model: such a model assumes that the </a:t>
            </a:r>
            <a:r>
              <a:rPr lang="zh-TW" sz="2000" b="1">
                <a:solidFill>
                  <a:schemeClr val="dk1"/>
                </a:solidFill>
              </a:rPr>
              <a:t>volatility of the asset</a:t>
            </a:r>
            <a:r>
              <a:rPr lang="zh-TW" sz="2000">
                <a:solidFill>
                  <a:schemeClr val="dk1"/>
                </a:solidFill>
              </a:rPr>
              <a:t> is not constant, nor even deterministic, but </a:t>
            </a:r>
            <a:r>
              <a:rPr lang="zh-TW" sz="2000" b="1">
                <a:solidFill>
                  <a:schemeClr val="dk1"/>
                </a:solidFill>
              </a:rPr>
              <a:t>follows a random process</a:t>
            </a:r>
            <a:r>
              <a:rPr lang="zh-TW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900">
                <a:latin typeface="Georgia"/>
                <a:ea typeface="Georgia"/>
                <a:cs typeface="Georgia"/>
                <a:sym typeface="Georgia"/>
              </a:rPr>
              <a:t>Heston model - terminologies 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r :  interest rate of an risk-free asset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S</a:t>
            </a:r>
            <a:r>
              <a:rPr lang="zh-TW" sz="1400">
                <a:solidFill>
                  <a:schemeClr val="dk1"/>
                </a:solidFill>
              </a:rPr>
              <a:t>t</a:t>
            </a:r>
            <a:r>
              <a:rPr lang="zh-TW" sz="2000">
                <a:solidFill>
                  <a:schemeClr val="dk1"/>
                </a:solidFill>
              </a:rPr>
              <a:t>: price of the asset at time t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dt: interval between each step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v</a:t>
            </a:r>
            <a:r>
              <a:rPr lang="zh-TW" sz="1400">
                <a:solidFill>
                  <a:schemeClr val="dk1"/>
                </a:solidFill>
              </a:rPr>
              <a:t>t</a:t>
            </a:r>
            <a:r>
              <a:rPr lang="zh-TW" sz="2000">
                <a:solidFill>
                  <a:schemeClr val="dk1"/>
                </a:solidFill>
              </a:rPr>
              <a:t>: volitility, describes how drastic the price fluctuates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W: a random process</a:t>
            </a:r>
            <a:endParaRPr sz="20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l="39497" t="45319" r="7191" b="46565"/>
          <a:stretch/>
        </p:blipFill>
        <p:spPr>
          <a:xfrm>
            <a:off x="757000" y="3091775"/>
            <a:ext cx="7105526" cy="60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900">
                <a:latin typeface="Georgia"/>
                <a:ea typeface="Georgia"/>
                <a:cs typeface="Georgia"/>
                <a:sym typeface="Georgia"/>
              </a:rPr>
              <a:t>Heston model - terminologies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rgbClr val="202122"/>
                </a:solidFill>
                <a:highlight>
                  <a:srgbClr val="FFFFFF"/>
                </a:highlight>
              </a:rPr>
              <a:t>θ: long term average volitlity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Char char="●"/>
            </a:pPr>
            <a:r>
              <a:rPr lang="zh-TW" sz="2000">
                <a:solidFill>
                  <a:srgbClr val="202122"/>
                </a:solidFill>
                <a:highlight>
                  <a:srgbClr val="FFFFFF"/>
                </a:highlight>
              </a:rPr>
              <a:t>K:reversion rate, how fast the volatility move towards theta</a:t>
            </a: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Char char="●"/>
            </a:pPr>
            <a:r>
              <a:rPr lang="zh-TW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zh-TW" sz="2000">
                <a:solidFill>
                  <a:schemeClr val="dk1"/>
                </a:solidFill>
                <a:highlight>
                  <a:srgbClr val="F8F9FA"/>
                </a:highlight>
              </a:rPr>
              <a:t>ξ:</a:t>
            </a:r>
            <a:r>
              <a:rPr lang="zh-TW" sz="2000">
                <a:solidFill>
                  <a:schemeClr val="dk1"/>
                </a:solidFill>
              </a:rPr>
              <a:t>volitility of volitility, describes how drastic the volitility fluctuates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l="34932" t="53570" r="7347" b="37626"/>
          <a:stretch/>
        </p:blipFill>
        <p:spPr>
          <a:xfrm>
            <a:off x="445725" y="2738000"/>
            <a:ext cx="8081798" cy="69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1098</Words>
  <Application>Microsoft Macintosh PowerPoint</Application>
  <PresentationFormat>如螢幕大小 (16:9)</PresentationFormat>
  <Paragraphs>174</Paragraphs>
  <Slides>35</Slides>
  <Notes>35</Notes>
  <HiddenSlides>6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8" baseType="lpstr">
      <vt:lpstr>Arial</vt:lpstr>
      <vt:lpstr>Georgia</vt:lpstr>
      <vt:lpstr>Simple Light</vt:lpstr>
      <vt:lpstr>Final Presentation</vt:lpstr>
      <vt:lpstr>Outline</vt:lpstr>
      <vt:lpstr>Outline</vt:lpstr>
      <vt:lpstr>Project Introduction</vt:lpstr>
      <vt:lpstr>Motivation</vt:lpstr>
      <vt:lpstr>Random number generator</vt:lpstr>
      <vt:lpstr>Heston model </vt:lpstr>
      <vt:lpstr>Heston model - terminologies </vt:lpstr>
      <vt:lpstr>Heston model - terminologies</vt:lpstr>
      <vt:lpstr>Heston model - implementation</vt:lpstr>
      <vt:lpstr>System Introduction</vt:lpstr>
      <vt:lpstr>System Introduction</vt:lpstr>
      <vt:lpstr>Block Diagram of the System </vt:lpstr>
      <vt:lpstr>Spec &amp; Complexity</vt:lpstr>
      <vt:lpstr>System Introduction - Summery</vt:lpstr>
      <vt:lpstr>PowerPoint 簡報</vt:lpstr>
      <vt:lpstr>µ-archi. &amp; Optimization</vt:lpstr>
      <vt:lpstr>µ-archi.</vt:lpstr>
      <vt:lpstr>Key Design: Non-Blocking Access</vt:lpstr>
      <vt:lpstr>Mersenne Twister</vt:lpstr>
      <vt:lpstr>ICDF</vt:lpstr>
      <vt:lpstr>ICDF</vt:lpstr>
      <vt:lpstr>Heston</vt:lpstr>
      <vt:lpstr>Heston</vt:lpstr>
      <vt:lpstr>Heston</vt:lpstr>
      <vt:lpstr>Heston</vt:lpstr>
      <vt:lpstr>Heston</vt:lpstr>
      <vt:lpstr>A “crippled” version of Heston engine</vt:lpstr>
      <vt:lpstr>A “crippled” version of Heston engine</vt:lpstr>
      <vt:lpstr>A “crippled” version of Heston engine</vt:lpstr>
      <vt:lpstr>Improvement</vt:lpstr>
      <vt:lpstr>Analysis</vt:lpstr>
      <vt:lpstr>Analysis</vt:lpstr>
      <vt:lpstr>Thanks for Listening!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cp:lastModifiedBy>Microsoft Office User</cp:lastModifiedBy>
  <cp:revision>1</cp:revision>
  <dcterms:modified xsi:type="dcterms:W3CDTF">2021-01-20T11:18:48Z</dcterms:modified>
</cp:coreProperties>
</file>